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62" r:id="rId2"/>
    <p:sldId id="268" r:id="rId3"/>
    <p:sldId id="275" r:id="rId4"/>
    <p:sldId id="281" r:id="rId5"/>
    <p:sldId id="282" r:id="rId6"/>
    <p:sldId id="283" r:id="rId7"/>
    <p:sldId id="284" r:id="rId8"/>
    <p:sldId id="287" r:id="rId9"/>
    <p:sldId id="288" r:id="rId10"/>
    <p:sldId id="286" r:id="rId11"/>
    <p:sldId id="278" r:id="rId12"/>
    <p:sldId id="294" r:id="rId13"/>
    <p:sldId id="295" r:id="rId14"/>
    <p:sldId id="296" r:id="rId15"/>
    <p:sldId id="297" r:id="rId16"/>
    <p:sldId id="298" r:id="rId17"/>
    <p:sldId id="300" r:id="rId18"/>
    <p:sldId id="301" r:id="rId19"/>
    <p:sldId id="302" r:id="rId20"/>
    <p:sldId id="289" r:id="rId21"/>
    <p:sldId id="290" r:id="rId22"/>
    <p:sldId id="299" r:id="rId23"/>
    <p:sldId id="273" r:id="rId24"/>
  </p:sldIdLst>
  <p:sldSz cx="9906000" cy="6858000" type="A4"/>
  <p:notesSz cx="6858000" cy="9144000"/>
  <p:embeddedFontLst>
    <p:embeddedFont>
      <p:font typeface="Vladimir Script" panose="03050402040407070305" pitchFamily="66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범수 최" initials="범최" lastIdx="1" clrIdx="0">
    <p:extLst>
      <p:ext uri="{19B8F6BF-5375-455C-9EA6-DF929625EA0E}">
        <p15:presenceInfo xmlns:p15="http://schemas.microsoft.com/office/powerpoint/2012/main" userId="c857a9dc3cff5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0D1"/>
    <a:srgbClr val="4F6A81"/>
    <a:srgbClr val="000000"/>
    <a:srgbClr val="23CFBF"/>
    <a:srgbClr val="F5AA00"/>
    <a:srgbClr val="F62291"/>
    <a:srgbClr val="FFCC00"/>
    <a:srgbClr val="FEEA2B"/>
    <a:srgbClr val="FF9933"/>
    <a:srgbClr val="D8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3" autoAdjust="0"/>
    <p:restoredTop sz="79699" autoAdjust="0"/>
  </p:normalViewPr>
  <p:slideViewPr>
    <p:cSldViewPr>
      <p:cViewPr varScale="1">
        <p:scale>
          <a:sx n="68" d="100"/>
          <a:sy n="68" d="100"/>
        </p:scale>
        <p:origin x="1718" y="6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캡스톤디자인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인근주민팀의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최범수입니다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뷰티 포 미라는 주제로 발표를 하게 되었습니다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3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결국에는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사용자들이 스스로 컨텐츠를 늘려 나가는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생각하고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서비스에서 볼 수 있는 컨텐츠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 서비스의 퀄리티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올라가길 기대하고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33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저희의 아이템이 실제로 필요한지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수요가 있을지 설문 조사를 진행해보았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남성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대상으로 설문을 진행했고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응답자는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여성분들이였습니다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화장품 관리가 필요한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 알기 위해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있는 화장품이 몇 개정도인지 물어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봤습니다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정도의 화장품을 보유하고 있었고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관리를 할 필요성이 있다고 생각을 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41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화장품에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유통기한이 있다는 것을 알고 있냐고 물어보았는데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대부분의 사람들이 화장품에 유통기한이 있다는 것을 인지하고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06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화장품의 유통기한을 넘기신 적이 있냐고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물었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봤습니다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응답자 중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60%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유통기한을 넘긴 적이 있고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25%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모르겠다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답변으로 유통기한을 신경 쓰지 않는 결과를 보였습니다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사람들이 화장품에 유통기한이 있는 걸 알고 있으면서도 유통기한을 넘기게 되는 문제 발생한다고 할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62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뷰티 동영상 수요 조사를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응답자 중 </a:t>
            </a:r>
            <a:r>
              <a:rPr lang="en-US" altLang="ko-KR" dirty="0"/>
              <a:t>77</a:t>
            </a:r>
            <a:r>
              <a:rPr lang="ko-KR" altLang="en-US" dirty="0"/>
              <a:t>퍼센트가 뷰티 유투브를 즐겨보고 있었고 저희 생각보다 수요가 많다고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75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저희의 화장품 유통기한 관리 서비스와 유투브 컨텐츠 추천 서비스를 이용할 의향이 있는지 물어봤습니다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</a:t>
            </a:r>
            <a:r>
              <a:rPr lang="en-US" altLang="ko-KR" dirty="0"/>
              <a:t>81%, 96%</a:t>
            </a:r>
            <a:r>
              <a:rPr lang="ko-KR" altLang="en-US" dirty="0"/>
              <a:t>의 높은 비율로 긍정적인 반응이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이 아이템을 주제로 선정하게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354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기본적으로 </a:t>
            </a:r>
            <a:r>
              <a:rPr lang="ko-KR" altLang="en-US" dirty="0" err="1"/>
              <a:t>웹앱을</a:t>
            </a:r>
            <a:r>
              <a:rPr lang="ko-KR" altLang="en-US" dirty="0"/>
              <a:t> 생각하고 있고</a:t>
            </a:r>
            <a:r>
              <a:rPr lang="en-US" altLang="ko-KR" dirty="0"/>
              <a:t>, </a:t>
            </a:r>
            <a:r>
              <a:rPr lang="ko-KR" altLang="en-US" dirty="0" err="1"/>
              <a:t>백엔드로</a:t>
            </a:r>
            <a:r>
              <a:rPr lang="ko-KR" altLang="en-US" dirty="0"/>
              <a:t> 장고와 </a:t>
            </a:r>
            <a:r>
              <a:rPr lang="en-US" altLang="ko-KR" dirty="0" err="1"/>
              <a:t>drf</a:t>
            </a:r>
            <a:endParaRPr lang="en-US" altLang="ko-KR" dirty="0"/>
          </a:p>
          <a:p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en-US" altLang="ko-KR" dirty="0"/>
              <a:t>Vue.js,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유투브 정보를 가져오기 위해 유투브 </a:t>
            </a:r>
            <a:r>
              <a:rPr lang="en-US" altLang="ko-KR" dirty="0"/>
              <a:t>API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화장품 정보를 가져오기 위해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바코드 인식 및 데이터 분석을 위해 각종 파이썬 라이브러리를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60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기본적으로 </a:t>
            </a:r>
            <a:r>
              <a:rPr lang="ko-KR" altLang="en-US" dirty="0" err="1"/>
              <a:t>웹앱을</a:t>
            </a:r>
            <a:r>
              <a:rPr lang="ko-KR" altLang="en-US" dirty="0"/>
              <a:t> 생각하고 있고</a:t>
            </a:r>
            <a:r>
              <a:rPr lang="en-US" altLang="ko-KR" dirty="0"/>
              <a:t>, </a:t>
            </a:r>
            <a:r>
              <a:rPr lang="ko-KR" altLang="en-US" dirty="0" err="1"/>
              <a:t>백엔드로</a:t>
            </a:r>
            <a:r>
              <a:rPr lang="ko-KR" altLang="en-US" dirty="0"/>
              <a:t> 장고와 </a:t>
            </a:r>
            <a:r>
              <a:rPr lang="en-US" altLang="ko-KR" dirty="0" err="1"/>
              <a:t>drf</a:t>
            </a:r>
            <a:endParaRPr lang="en-US" altLang="ko-KR" dirty="0"/>
          </a:p>
          <a:p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en-US" altLang="ko-KR" dirty="0"/>
              <a:t>Vue.js,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유투브 정보를 가져오기 위해 유투브 </a:t>
            </a:r>
            <a:r>
              <a:rPr lang="en-US" altLang="ko-KR" dirty="0"/>
              <a:t>API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화장품 정보를 가져오기 위해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바코드 인식 및 데이터 분석을 위해 각종 파이썬 라이브러리를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43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기본적으로 </a:t>
            </a:r>
            <a:r>
              <a:rPr lang="ko-KR" altLang="en-US" dirty="0" err="1"/>
              <a:t>웹앱을</a:t>
            </a:r>
            <a:r>
              <a:rPr lang="ko-KR" altLang="en-US" dirty="0"/>
              <a:t> 생각하고 있고</a:t>
            </a:r>
            <a:r>
              <a:rPr lang="en-US" altLang="ko-KR" dirty="0"/>
              <a:t>, </a:t>
            </a:r>
            <a:r>
              <a:rPr lang="ko-KR" altLang="en-US" dirty="0" err="1"/>
              <a:t>백엔드로</a:t>
            </a:r>
            <a:r>
              <a:rPr lang="ko-KR" altLang="en-US" dirty="0"/>
              <a:t> 장고와 </a:t>
            </a:r>
            <a:r>
              <a:rPr lang="en-US" altLang="ko-KR" dirty="0" err="1"/>
              <a:t>drf</a:t>
            </a:r>
            <a:endParaRPr lang="en-US" altLang="ko-KR" dirty="0"/>
          </a:p>
          <a:p>
            <a:r>
              <a:rPr lang="ko-KR" altLang="en-US" dirty="0" err="1"/>
              <a:t>프론트엔드로</a:t>
            </a:r>
            <a:r>
              <a:rPr lang="ko-KR" altLang="en-US" dirty="0"/>
              <a:t> </a:t>
            </a:r>
            <a:r>
              <a:rPr lang="en-US" altLang="ko-KR" dirty="0"/>
              <a:t>Vue.js,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유투브 정보를 가져오기 위해 유투브 </a:t>
            </a:r>
            <a:r>
              <a:rPr lang="en-US" altLang="ko-KR" dirty="0"/>
              <a:t>API</a:t>
            </a:r>
            <a:r>
              <a:rPr lang="ko-KR" altLang="en-US" dirty="0"/>
              <a:t>를 사용하고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화장품 정보를 가져오기 위해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라이브러리를 사용할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바코드 인식 및 데이터 분석을 위해 각종 파이썬 라이브러리를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79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발표 순서는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68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저희의 컨텐츠 추천 알고리즘에 대해 말씀드리겠습니다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동영상을 추천해줄 때 단순히 사용자의 화장품을 많이 포함하고 있다고 해서 우선적으로 추천되는 것이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아닙니다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메이크업에 있어서 가장 중요한 화장품은 색조화장품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생각합니다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화장품은 상대적으로 비중이 낮습니다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색조화장품에 대해 더 높은 가중치를 주어 추천 순위가 올라가도록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사용자가 중요시하는 화장품 종류를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사전에 조사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좀 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사용자에게 맞는 동영상을 추천해줄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 화장이 중요하다고 응답한 사용자에게는 눈 화장품에 가중치를 더 줄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96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다른 화장품일지라도 비슷한 기능을 하는 화장품이 있을 수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화장품들의 경우 동영상 추천 시 기존 화장품을 대체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추천 될 수 있어야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보시는 사진은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브랜드의 공식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화장품의 공식 색상을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공식 색상의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이용하여 값이 비슷한 화장품은 대체 가능하다고 판단할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색상만 예를 들었는데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이외에도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질감이나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지속력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자외선차단 능력 등을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고려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 가능 여부를 판단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구현하는데 어려움을 겪게 될 것 같습니다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870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개발 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데이터를 끌어오는 것이 굉장히 중요하다고 생각을 해서</a:t>
            </a:r>
            <a:endParaRPr lang="en-US" altLang="ko-KR" dirty="0"/>
          </a:p>
          <a:p>
            <a:r>
              <a:rPr lang="ko-KR" altLang="en-US" dirty="0"/>
              <a:t>중간 데모 이전에는 데이터 수집에 집중을 하고</a:t>
            </a:r>
            <a:endParaRPr lang="en-US" altLang="ko-KR" dirty="0"/>
          </a:p>
          <a:p>
            <a:r>
              <a:rPr lang="ko-KR" altLang="en-US" dirty="0"/>
              <a:t>중간 데모 이후에는 어플리케이션 개발에 몰두할 예정입니다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59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질문 있으신 분은 질문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4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냉장고 서비스를 화장품에 적용하면 어떨까 생각을 해봤습니다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가지고 있는 화장품을 저희 서비스에 등록해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놓고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화장품의 유통기한을 관리하고 사용자가 가진 화장품들로 할 수 있는 메이크업 영상을 추천해주는 아이템을 생각해보았습니다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요리로 치면</a:t>
            </a:r>
            <a:r>
              <a:rPr lang="en-US" altLang="ko-KR" dirty="0"/>
              <a:t>, </a:t>
            </a:r>
            <a:r>
              <a:rPr lang="ko-KR" altLang="en-US" dirty="0"/>
              <a:t>화장품이 재료</a:t>
            </a:r>
            <a:r>
              <a:rPr lang="en-US" altLang="ko-KR" dirty="0"/>
              <a:t>, </a:t>
            </a:r>
            <a:r>
              <a:rPr lang="ko-KR" altLang="en-US" dirty="0"/>
              <a:t>동영상이 </a:t>
            </a:r>
            <a:r>
              <a:rPr lang="ko-KR" altLang="en-US" dirty="0" err="1"/>
              <a:t>레시피인거죠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아이템의 기능을 간단히 정리 해보자면</a:t>
            </a:r>
            <a:r>
              <a:rPr lang="en-US" altLang="ko-KR" dirty="0"/>
              <a:t>, </a:t>
            </a:r>
            <a:r>
              <a:rPr lang="ko-KR" altLang="en-US" dirty="0"/>
              <a:t>첫째로</a:t>
            </a:r>
            <a:r>
              <a:rPr lang="en-US" altLang="ko-KR" dirty="0"/>
              <a:t> </a:t>
            </a:r>
            <a:r>
              <a:rPr lang="ko-KR" altLang="en-US" dirty="0"/>
              <a:t>화장품 유통기한 관리</a:t>
            </a:r>
            <a:r>
              <a:rPr lang="en-US" altLang="ko-KR" dirty="0"/>
              <a:t>, </a:t>
            </a:r>
            <a:r>
              <a:rPr lang="ko-KR" altLang="en-US" dirty="0"/>
              <a:t>둘째로 유투브 동영상 추천</a:t>
            </a:r>
            <a:r>
              <a:rPr lang="en-US" altLang="ko-KR" dirty="0"/>
              <a:t>, </a:t>
            </a:r>
            <a:r>
              <a:rPr lang="ko-KR" altLang="en-US" dirty="0"/>
              <a:t>세번째로는 메이크업 후기 </a:t>
            </a:r>
            <a:r>
              <a:rPr lang="en-US" altLang="ko-KR" dirty="0"/>
              <a:t>SNS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2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아이템에 대해 자세히 소개해드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리겠습니다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기능으로는 화장품 관리 기능입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화장품에 있는 바코드를 폰으로 찍어서 제품을 인식하고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유통기한을 입력합니다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바코드가 없는 화장품이라면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손수 제품을 검색합니다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화장품을 등록하고 나면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폰으로 화장품 목록과 유통기한을 확인할 수 있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여기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유통기한이 임박해오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 있는데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사용자에게 알림을 보내줍니다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7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기능으로는 유투브 동영상 추천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사용자가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 C D E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화장품을 등록해 놓은 상태라면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 화장품들을 최대한 많이 포함하고 있는 동영상들을 추천해줍니다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34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원하는 화장품을 선택해 조합을 할 수도 있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사용자가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화장품을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 그에 해당하는 유투브 동영상들을 추천해줍니다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항상 사용자가 선택한 조합이 존재할 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없습니다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사용자가 선택하지 않은 화장품이 포함될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위처럼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ACD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사용자가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ADF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사용한 동영상을 추천 받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수 있는데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동영상을 보고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내가 가지고 있는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랑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 어울리네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하면서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구매하게 될 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서비스는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구매의사 결정에 도움을 줄 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8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 기능으로는 메이크업 후기 사진을 올릴 수 있는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서비스를 이용하는 사람들은 뷰티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유투버처럼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높은 수준의 메이크업 스킬을 가지고 있지 않기 때문에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영상을 따라 했을 때 화장이 잘 될지 가늠할 수가 없습니다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후기 사진을 업로드할 수 있는 기능을 추가하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일반인들의 메이크업 사진을 볼 수 있도록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예정입니다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584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사진을 올리는 것은 다른 사람들에게 자신의 얼굴을 노출하는 것이기 때문에 사람들이 꺼려할 수도 있습니다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사용자들이 후기 사진을 올리는 것을 유도하기 위해 랭킹 시스템과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후기의 좋아요 개수나 조회수 등을 통해 랭킹을 매기고 사람들의 경쟁심을 불러 일으킬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인스타그램이나 페이스북처럼 친구들에게만 사진을 공개하는 방식으로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자연스럽게 후기 사진을 업로드할 수 있도록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유투버의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화장법을 변형을 줄 수 있는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넣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어서 자신만의 팁을 공유할 수 있도록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동영상에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화장품이 쓰였는데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내가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대신에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화장품을 써보니 더 좋았다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팁을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올리고</a:t>
            </a:r>
            <a:endParaRPr lang="en-US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증거로 자신의 메이크업 사진을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업로드하는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저희는 사용자가 메이크업 후기 사진을 업로드할 수 있도록 유도할 예정입니다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15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메이크업 후기 사진을 올리는 과정은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사용자가 동영상을 보고 메이크업을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뒤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사진을 찍습니다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영상에 대해 댓글 형식으로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자신만의 팁과 사진을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업로드합니다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탭에서는 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</a:t>
            </a:r>
            <a:r>
              <a:rPr lang="ko-KR" altLang="ko-KR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팔로우하거나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친구로 추가된 사람들이 올린 메이크업 후기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사진들을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뉴스피드</a:t>
            </a:r>
            <a:r>
              <a:rPr lang="ko-KR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형식으로</a:t>
            </a:r>
            <a:r>
              <a:rPr lang="ko-KR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있도록 할 것입니다</a:t>
            </a:r>
            <a:r>
              <a:rPr lang="en-US" altLang="ko-K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54" indent="0">
              <a:buNone/>
              <a:defRPr sz="3200"/>
            </a:lvl2pPr>
            <a:lvl3pPr marL="1031509" indent="0">
              <a:buNone/>
              <a:defRPr sz="2700"/>
            </a:lvl3pPr>
            <a:lvl4pPr marL="1547263" indent="0">
              <a:buNone/>
              <a:defRPr sz="2300"/>
            </a:lvl4pPr>
            <a:lvl5pPr marL="2063017" indent="0">
              <a:buNone/>
              <a:defRPr sz="2300"/>
            </a:lvl5pPr>
            <a:lvl6pPr marL="2578772" indent="0">
              <a:buNone/>
              <a:defRPr sz="2300"/>
            </a:lvl6pPr>
            <a:lvl7pPr marL="3094526" indent="0">
              <a:buNone/>
              <a:defRPr sz="2300"/>
            </a:lvl7pPr>
            <a:lvl8pPr marL="3610281" indent="0">
              <a:buNone/>
              <a:defRPr sz="2300"/>
            </a:lvl8pPr>
            <a:lvl9pPr marL="4126035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20000"/>
              <a:lumOff val="80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3151" tIns="51576" rIns="103151" bIns="51576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3151" tIns="51576" rIns="103151" bIns="51576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2019-10-05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1"/>
            <a:ext cx="254254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r">
              <a:defRPr sz="14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31509" rtl="0" eaLnBrk="1" latinLnBrk="1" hangingPunct="1">
        <a:spcBef>
          <a:spcPct val="0"/>
        </a:spcBef>
        <a:buNone/>
        <a:defRPr sz="5000" kern="1200" spc="-169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j-cs"/>
        </a:defRPr>
      </a:lvl1pPr>
    </p:titleStyle>
    <p:bodyStyle>
      <a:lvl1pPr marL="386816" indent="-386816" algn="l" defTabSz="1031509" rtl="0" eaLnBrk="1" latinLnBrk="1" hangingPunct="1">
        <a:spcBef>
          <a:spcPct val="20000"/>
        </a:spcBef>
        <a:buFont typeface="Arial" pitchFamily="34" charset="0"/>
        <a:buChar char="•"/>
        <a:defRPr sz="36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1pPr>
      <a:lvl2pPr marL="838100" indent="-322346" algn="l" defTabSz="1031509" rtl="0" eaLnBrk="1" latinLnBrk="1" hangingPunct="1">
        <a:spcBef>
          <a:spcPct val="20000"/>
        </a:spcBef>
        <a:buFont typeface="Arial" pitchFamily="34" charset="0"/>
        <a:buChar char="–"/>
        <a:defRPr sz="32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2pPr>
      <a:lvl3pPr marL="1289386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7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3pPr>
      <a:lvl4pPr marL="1805140" indent="-257877" algn="l" defTabSz="1031509" rtl="0" eaLnBrk="1" latinLnBrk="1" hangingPunct="1">
        <a:spcBef>
          <a:spcPct val="20000"/>
        </a:spcBef>
        <a:buFont typeface="Arial" pitchFamily="34" charset="0"/>
        <a:buChar char="–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4pPr>
      <a:lvl5pPr marL="2320895" indent="-257877" algn="l" defTabSz="1031509" rtl="0" eaLnBrk="1" latinLnBrk="1" hangingPunct="1">
        <a:spcBef>
          <a:spcPct val="20000"/>
        </a:spcBef>
        <a:buFont typeface="Arial" pitchFamily="34" charset="0"/>
        <a:buChar char="»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5pPr>
      <a:lvl6pPr marL="2836649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403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158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3912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754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509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263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017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8772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526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281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035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6477" y="2119789"/>
            <a:ext cx="277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6477" y="2682786"/>
            <a:ext cx="2773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Beauty For Me</a:t>
            </a:r>
            <a:endParaRPr lang="ko-KR" altLang="en-US" sz="5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C4BE1B-2590-457D-A97F-8A93481818B1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4B23-D5BD-4E4E-9F3C-5030C9F9DBD1}"/>
              </a:ext>
            </a:extLst>
          </p:cNvPr>
          <p:cNvSpPr txBox="1"/>
          <p:nvPr/>
        </p:nvSpPr>
        <p:spPr>
          <a:xfrm>
            <a:off x="3566477" y="5003884"/>
            <a:ext cx="27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김정빈 </a:t>
            </a:r>
            <a:r>
              <a:rPr lang="ko-KR" altLang="en-US" sz="1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유인근</a:t>
            </a:r>
            <a:r>
              <a:rPr lang="ko-KR" alt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최범수</a:t>
            </a:r>
          </a:p>
        </p:txBody>
      </p:sp>
    </p:spTree>
    <p:extLst>
      <p:ext uri="{BB962C8B-B14F-4D97-AF65-F5344CB8AC3E}">
        <p14:creationId xmlns:p14="http://schemas.microsoft.com/office/powerpoint/2010/main" val="18593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[ 3 ]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후기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SNS</a:t>
            </a:r>
          </a:p>
        </p:txBody>
      </p:sp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863" y="3574683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1394C1-9AA5-4EAD-B3F9-F45EA15B6D9D}"/>
              </a:ext>
            </a:extLst>
          </p:cNvPr>
          <p:cNvGrpSpPr/>
          <p:nvPr/>
        </p:nvGrpSpPr>
        <p:grpSpPr>
          <a:xfrm>
            <a:off x="3584848" y="2348880"/>
            <a:ext cx="2376264" cy="3096344"/>
            <a:chOff x="3512840" y="2348880"/>
            <a:chExt cx="2376264" cy="3096344"/>
          </a:xfrm>
        </p:grpSpPr>
        <p:pic>
          <p:nvPicPr>
            <p:cNvPr id="13316" name="Picture 4" descr="comment icon에 대한 이미지 검색결과">
              <a:extLst>
                <a:ext uri="{FF2B5EF4-FFF2-40B4-BE49-F238E27FC236}">
                  <a16:creationId xmlns:a16="http://schemas.microsoft.com/office/drawing/2014/main" id="{29995AAC-4971-409A-BC40-B3BABF040D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24" t="7749" r="26328" b="8950"/>
            <a:stretch/>
          </p:blipFill>
          <p:spPr bwMode="auto">
            <a:xfrm>
              <a:off x="3512840" y="2348880"/>
              <a:ext cx="2376264" cy="309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80C8C27-0FB1-4682-AFAC-BEF2D753AD37}"/>
                </a:ext>
              </a:extLst>
            </p:cNvPr>
            <p:cNvSpPr/>
            <p:nvPr/>
          </p:nvSpPr>
          <p:spPr>
            <a:xfrm>
              <a:off x="3670778" y="2576852"/>
              <a:ext cx="72008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Vladimir Script" panose="03050402040407070305" pitchFamily="66" charset="0"/>
                </a:rPr>
                <a:t>B4M</a:t>
              </a:r>
              <a:endPara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Vladimir Script" panose="03050402040407070305" pitchFamily="66" charset="0"/>
              </a:endParaRPr>
            </a:p>
          </p:txBody>
        </p:sp>
      </p:grpSp>
      <p:pic>
        <p:nvPicPr>
          <p:cNvPr id="14" name="Picture 10" descr="arrow icon에 대한 이미지 검색결과">
            <a:extLst>
              <a:ext uri="{FF2B5EF4-FFF2-40B4-BE49-F238E27FC236}">
                <a16:creationId xmlns:a16="http://schemas.microsoft.com/office/drawing/2014/main" id="{905A2D2F-1F47-423A-ACD3-CE857106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55" y="3574682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up graph icon에 대한 이미지 검색결과">
            <a:extLst>
              <a:ext uri="{FF2B5EF4-FFF2-40B4-BE49-F238E27FC236}">
                <a16:creationId xmlns:a16="http://schemas.microsoft.com/office/drawing/2014/main" id="{A6C38971-A0AF-42DB-B56E-EFD920D60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21" y="26097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ultiuser icon에 대한 이미지 검색결과">
            <a:extLst>
              <a:ext uri="{FF2B5EF4-FFF2-40B4-BE49-F238E27FC236}">
                <a16:creationId xmlns:a16="http://schemas.microsoft.com/office/drawing/2014/main" id="{320E9F0F-7040-4B0D-9DDD-33202303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82548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DF3D4B-A04C-4EA7-B355-A64C25C2B83B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78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양식 응답 차트. 질문 제목: 성별. 응답 수: 응답 78개.">
            <a:extLst>
              <a:ext uri="{FF2B5EF4-FFF2-40B4-BE49-F238E27FC236}">
                <a16:creationId xmlns:a16="http://schemas.microsoft.com/office/drawing/2014/main" id="{D185D746-0B11-4ECD-BDBE-B3211549F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28"/>
          <a:stretch/>
        </p:blipFill>
        <p:spPr bwMode="auto">
          <a:xfrm>
            <a:off x="416496" y="1340768"/>
            <a:ext cx="454306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양식 응답 차트. 질문 제목: 연령대. 응답 수: 응답 78개.">
            <a:extLst>
              <a:ext uri="{FF2B5EF4-FFF2-40B4-BE49-F238E27FC236}">
                <a16:creationId xmlns:a16="http://schemas.microsoft.com/office/drawing/2014/main" id="{0BF3F1EB-7A2B-463F-AF91-602961AC7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9"/>
          <a:stretch/>
        </p:blipFill>
        <p:spPr bwMode="auto">
          <a:xfrm>
            <a:off x="4880992" y="1340768"/>
            <a:ext cx="4816417" cy="283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986FE8-2C91-46EB-A546-84927B3FDA2D}"/>
              </a:ext>
            </a:extLst>
          </p:cNvPr>
          <p:cNvSpPr txBox="1"/>
          <p:nvPr/>
        </p:nvSpPr>
        <p:spPr>
          <a:xfrm>
            <a:off x="1431166" y="4365104"/>
            <a:ext cx="705678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</a:t>
            </a:r>
            <a:r>
              <a:rPr lang="en-US" altLang="ko-KR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</a:t>
            </a: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명 대상으로 설문 진행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(19. 09. 24 ~ 19. 09. 29)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A39972-7ADC-48CA-8AD4-8F1C866B46B5}"/>
              </a:ext>
            </a:extLst>
          </p:cNvPr>
          <p:cNvSpPr txBox="1"/>
          <p:nvPr/>
        </p:nvSpPr>
        <p:spPr>
          <a:xfrm>
            <a:off x="1303114" y="5465279"/>
            <a:ext cx="70567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남성분들은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화장을 거의 하지 않았고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 유투브 또한 시청하지 않아서 </a:t>
            </a: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결과에서 제외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7C525-6937-42D2-9BC0-593B7A508BDD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7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EDEFAE-8926-4DD8-9FEA-00A52DBE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" t="1385" r="2911"/>
          <a:stretch/>
        </p:blipFill>
        <p:spPr>
          <a:xfrm>
            <a:off x="555135" y="2060848"/>
            <a:ext cx="4394898" cy="4335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CCCE83-53BD-416E-824E-2F376841B7DB}"/>
              </a:ext>
            </a:extLst>
          </p:cNvPr>
          <p:cNvSpPr txBox="1"/>
          <p:nvPr/>
        </p:nvSpPr>
        <p:spPr>
          <a:xfrm>
            <a:off x="5313040" y="3653573"/>
            <a:ext cx="426581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 </a:t>
            </a:r>
            <a:r>
              <a:rPr lang="en-US" altLang="ko-KR" sz="24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20~40</a:t>
            </a:r>
            <a:r>
              <a:rPr lang="ko-KR" altLang="en-US" sz="24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의 화장품을 보유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71662-31DA-4690-B745-460010D45CE9}"/>
              </a:ext>
            </a:extLst>
          </p:cNvPr>
          <p:cNvSpPr txBox="1"/>
          <p:nvPr/>
        </p:nvSpPr>
        <p:spPr>
          <a:xfrm>
            <a:off x="488504" y="1367305"/>
            <a:ext cx="645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( 1 )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가지고 계신 화장품이 대략 </a:t>
            </a: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몇 개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정도인가요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85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CCE83-53BD-416E-824E-2F376841B7DB}"/>
              </a:ext>
            </a:extLst>
          </p:cNvPr>
          <p:cNvSpPr txBox="1"/>
          <p:nvPr/>
        </p:nvSpPr>
        <p:spPr>
          <a:xfrm>
            <a:off x="5385048" y="3501008"/>
            <a:ext cx="426581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대부분 화장품에 유통기한이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있다는 것을 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인지하고 있음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71662-31DA-4690-B745-460010D45CE9}"/>
              </a:ext>
            </a:extLst>
          </p:cNvPr>
          <p:cNvSpPr txBox="1"/>
          <p:nvPr/>
        </p:nvSpPr>
        <p:spPr>
          <a:xfrm>
            <a:off x="488504" y="1367305"/>
            <a:ext cx="645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( 2 )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화장품에 </a:t>
            </a: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유통기한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 있다는 것을 알고 계셨나요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39DB37-E87F-48E2-A999-E45F32C23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6"/>
          <a:stretch/>
        </p:blipFill>
        <p:spPr>
          <a:xfrm>
            <a:off x="560512" y="2045945"/>
            <a:ext cx="4333766" cy="43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CCE83-53BD-416E-824E-2F376841B7DB}"/>
              </a:ext>
            </a:extLst>
          </p:cNvPr>
          <p:cNvSpPr txBox="1"/>
          <p:nvPr/>
        </p:nvSpPr>
        <p:spPr>
          <a:xfrm>
            <a:off x="5385048" y="3356992"/>
            <a:ext cx="426581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유통기한을 인지하고 있음에도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60%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는 유통기한을 넘긴 적이 있고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25%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는 유통기한을 신경 쓰지 않음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71662-31DA-4690-B745-460010D45CE9}"/>
              </a:ext>
            </a:extLst>
          </p:cNvPr>
          <p:cNvSpPr txBox="1"/>
          <p:nvPr/>
        </p:nvSpPr>
        <p:spPr>
          <a:xfrm>
            <a:off x="488504" y="1367305"/>
            <a:ext cx="645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( 3 )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유통기한을</a:t>
            </a:r>
            <a:r>
              <a:rPr lang="ko-KR" altLang="en-US" sz="1800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넘기신 적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 있나요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1FA8BA-A236-4F5B-9CD2-6DD875D01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6"/>
          <a:stretch/>
        </p:blipFill>
        <p:spPr>
          <a:xfrm>
            <a:off x="560512" y="2045945"/>
            <a:ext cx="4333766" cy="43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4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CCE83-53BD-416E-824E-2F376841B7DB}"/>
              </a:ext>
            </a:extLst>
          </p:cNvPr>
          <p:cNvSpPr txBox="1"/>
          <p:nvPr/>
        </p:nvSpPr>
        <p:spPr>
          <a:xfrm>
            <a:off x="5385048" y="3573016"/>
            <a:ext cx="426581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77%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가 뷰티 유투브를 즐겨보고 있음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71662-31DA-4690-B745-460010D45CE9}"/>
              </a:ext>
            </a:extLst>
          </p:cNvPr>
          <p:cNvSpPr txBox="1"/>
          <p:nvPr/>
        </p:nvSpPr>
        <p:spPr>
          <a:xfrm>
            <a:off x="488504" y="1367305"/>
            <a:ext cx="645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( 4 )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유투브 뷰티 동영상을 시청하신 적이 있나요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8EFA43-DFCD-448F-B02E-F97BD9300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8" b="2669"/>
          <a:stretch/>
        </p:blipFill>
        <p:spPr>
          <a:xfrm>
            <a:off x="560512" y="2040334"/>
            <a:ext cx="4327492" cy="43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1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기획 동기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CCE83-53BD-416E-824E-2F376841B7DB}"/>
              </a:ext>
            </a:extLst>
          </p:cNvPr>
          <p:cNvSpPr txBox="1"/>
          <p:nvPr/>
        </p:nvSpPr>
        <p:spPr>
          <a:xfrm>
            <a:off x="776536" y="5711847"/>
            <a:ext cx="835292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유통기한 관리 및 유투브 컨텐츠 추천 서비스에 매우 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긍정적 반응</a:t>
            </a:r>
            <a:endParaRPr lang="en-US" altLang="ko-KR" b="1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71662-31DA-4690-B745-460010D45CE9}"/>
              </a:ext>
            </a:extLst>
          </p:cNvPr>
          <p:cNvSpPr txBox="1"/>
          <p:nvPr/>
        </p:nvSpPr>
        <p:spPr>
          <a:xfrm>
            <a:off x="488505" y="1367305"/>
            <a:ext cx="432048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( 6 )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화장품 유통기한 관리 서비스를</a:t>
            </a:r>
            <a:endParaRPr lang="en-US" altLang="ko-KR" sz="18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이용하실 의향이 있나요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787A0C-8A39-4004-9724-DE6653DB1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4"/>
          <a:stretch/>
        </p:blipFill>
        <p:spPr>
          <a:xfrm>
            <a:off x="5735123" y="2348881"/>
            <a:ext cx="3025485" cy="30314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3F3CEB-D03D-469F-B02E-025D53231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9"/>
          <a:stretch/>
        </p:blipFill>
        <p:spPr>
          <a:xfrm>
            <a:off x="920552" y="2348881"/>
            <a:ext cx="3025485" cy="3024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453260-BCBB-416C-BD3A-CD2F81522C32}"/>
              </a:ext>
            </a:extLst>
          </p:cNvPr>
          <p:cNvSpPr txBox="1"/>
          <p:nvPr/>
        </p:nvSpPr>
        <p:spPr>
          <a:xfrm>
            <a:off x="5241032" y="1367305"/>
            <a:ext cx="432048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( 7 )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가진 화장품을 조합하여 할 수 있는</a:t>
            </a:r>
            <a:endParaRPr lang="en-US" altLang="ko-KR" sz="18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추천을 받을 의향이 있나요</a:t>
            </a:r>
            <a:r>
              <a:rPr lang="en-US" altLang="ko-KR" sz="18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340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4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[ 1 ]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5A836-F41D-47F5-843B-7C81BC74F167}"/>
              </a:ext>
            </a:extLst>
          </p:cNvPr>
          <p:cNvSpPr txBox="1"/>
          <p:nvPr/>
        </p:nvSpPr>
        <p:spPr>
          <a:xfrm>
            <a:off x="416496" y="2204864"/>
            <a:ext cx="90730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 가져오는 정보</a:t>
            </a:r>
            <a:r>
              <a:rPr lang="en-US" altLang="ko-KR" sz="5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/>
            <a:endParaRPr lang="en-US" altLang="ko-KR" sz="54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5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사업자만 </a:t>
            </a:r>
            <a:r>
              <a:rPr lang="ko-KR" altLang="en-US" sz="54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가저올</a:t>
            </a:r>
            <a:r>
              <a:rPr lang="ko-KR" altLang="en-US" sz="5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있냐</a:t>
            </a:r>
            <a:r>
              <a:rPr lang="en-US" altLang="ko-KR" sz="5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54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96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4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색조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5A836-F41D-47F5-843B-7C81BC74F167}"/>
              </a:ext>
            </a:extLst>
          </p:cNvPr>
          <p:cNvSpPr txBox="1"/>
          <p:nvPr/>
        </p:nvSpPr>
        <p:spPr>
          <a:xfrm>
            <a:off x="416496" y="2204864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색조의 중요성</a:t>
            </a:r>
            <a:r>
              <a:rPr lang="en-US" altLang="ko-KR" sz="5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54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20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4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피드백답변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D1E-006E-4157-8046-EAF5BA0DC189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[ 3 ]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화장품 가져오기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5A836-F41D-47F5-843B-7C81BC74F167}"/>
              </a:ext>
            </a:extLst>
          </p:cNvPr>
          <p:cNvSpPr txBox="1"/>
          <p:nvPr/>
        </p:nvSpPr>
        <p:spPr>
          <a:xfrm>
            <a:off x="416496" y="2204864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어떻게</a:t>
            </a:r>
            <a:r>
              <a:rPr lang="en-US" altLang="ko-KR" sz="5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54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38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0592" y="2544192"/>
            <a:ext cx="27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4968" y="1892938"/>
            <a:ext cx="4104456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아이템소개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피드백 답변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ko-KR" altLang="en-US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C756E9-DC42-4272-B4A0-A83B19EF95DA}"/>
              </a:ext>
            </a:extLst>
          </p:cNvPr>
          <p:cNvSpPr/>
          <p:nvPr/>
        </p:nvSpPr>
        <p:spPr>
          <a:xfrm>
            <a:off x="3728864" y="6381328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/>
          <p:cNvSpPr/>
          <p:nvPr/>
        </p:nvSpPr>
        <p:spPr>
          <a:xfrm>
            <a:off x="7116869" y="3733966"/>
            <a:ext cx="2156611" cy="2156611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761615D-09E4-4B35-BFDF-DE1A83187ED3}"/>
              </a:ext>
            </a:extLst>
          </p:cNvPr>
          <p:cNvSpPr/>
          <p:nvPr/>
        </p:nvSpPr>
        <p:spPr>
          <a:xfrm>
            <a:off x="7185248" y="3796157"/>
            <a:ext cx="2031446" cy="202673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884875" y="3298544"/>
            <a:ext cx="2592033" cy="2592033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5072" y="1628800"/>
            <a:ext cx="3081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Important</a:t>
            </a:r>
            <a:endParaRPr lang="ko-KR" altLang="en-US" sz="3200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E32104B-DA9F-4F44-8D35-02A65D8EAA10}"/>
              </a:ext>
            </a:extLst>
          </p:cNvPr>
          <p:cNvSpPr/>
          <p:nvPr/>
        </p:nvSpPr>
        <p:spPr>
          <a:xfrm>
            <a:off x="4959733" y="3366232"/>
            <a:ext cx="2462371" cy="245665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68197" y="1933766"/>
            <a:ext cx="4104456" cy="410445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1078C73-329F-4224-BEE6-8EE6B7D50B6B}"/>
              </a:ext>
            </a:extLst>
          </p:cNvPr>
          <p:cNvSpPr/>
          <p:nvPr/>
        </p:nvSpPr>
        <p:spPr>
          <a:xfrm>
            <a:off x="1136576" y="1998032"/>
            <a:ext cx="3960440" cy="395124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91B3DD-A498-4927-8E62-BB6AE51DDC0B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 알고리즘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1864" y="2349264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색조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17202" y="3098489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29800" y="3600162"/>
            <a:ext cx="1547434" cy="400110"/>
          </a:xfrm>
          <a:prstGeom prst="rect">
            <a:avLst/>
          </a:prstGeom>
          <a:solidFill>
            <a:schemeClr val="bg1">
              <a:alpha val="76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C7EC6-318D-44F3-A274-493130CF3A3D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4"/>
            </a:pPr>
            <a:r>
              <a:rPr lang="ko-KR" altLang="en-US" spc="-15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pc="-15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\\</a:t>
            </a:r>
            <a:r>
              <a:rPr lang="ko-KR" altLang="en-US" spc="-15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피드백답변 </a:t>
            </a: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1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19" grpId="0" animBg="1"/>
      <p:bldP spid="24" grpId="0"/>
      <p:bldP spid="23" grpId="0" animBg="1"/>
      <p:bldP spid="15" grpId="0" animBg="1"/>
      <p:bldP spid="5" grpId="0" animBg="1"/>
      <p:bldP spid="25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6A7656-89C2-4B1E-B5ED-2FD81F34F423}"/>
              </a:ext>
            </a:extLst>
          </p:cNvPr>
          <p:cNvSpPr/>
          <p:nvPr/>
        </p:nvSpPr>
        <p:spPr>
          <a:xfrm>
            <a:off x="3516723" y="64956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8D1E3-27E9-4F0F-A4CF-DC05D4CEB4C1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4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구현방법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91B3DD-A498-4927-8E62-BB6AE51DDC0B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+mj-lt"/>
                <a:ea typeface="나눔스퀘어라운드 Bold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+mj-lt"/>
                <a:ea typeface="나눔스퀘어라운드 Bold" pitchFamily="50" charset="-127"/>
              </a:rPr>
              <a:t>컨텐츠 추천 알고리즘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+mj-lt"/>
              <a:ea typeface="나눔스퀘어라운드 Bold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8936E-FF01-47CB-8353-B649F548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64" y="1556792"/>
            <a:ext cx="6217186" cy="40456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67C54B-3411-4BAD-95F7-2D2BFB1AAF8F}"/>
              </a:ext>
            </a:extLst>
          </p:cNvPr>
          <p:cNvSpPr txBox="1"/>
          <p:nvPr/>
        </p:nvSpPr>
        <p:spPr>
          <a:xfrm>
            <a:off x="1928664" y="5788354"/>
            <a:ext cx="621718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색상이 제공되는 화장품에 한해 </a:t>
            </a: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대체 화장품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37006DA-E694-4003-85F1-80B33879EF38}"/>
              </a:ext>
            </a:extLst>
          </p:cNvPr>
          <p:cNvSpPr/>
          <p:nvPr/>
        </p:nvSpPr>
        <p:spPr>
          <a:xfrm>
            <a:off x="6278939" y="2780928"/>
            <a:ext cx="356157" cy="35615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3235CF-32F2-4535-82F0-E1068F73C2E0}"/>
              </a:ext>
            </a:extLst>
          </p:cNvPr>
          <p:cNvSpPr/>
          <p:nvPr/>
        </p:nvSpPr>
        <p:spPr>
          <a:xfrm>
            <a:off x="6033120" y="2708920"/>
            <a:ext cx="211273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8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5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개발 일정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0F44CC-A994-4E01-84F4-04D84E47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317593"/>
            <a:ext cx="5328592" cy="4999267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465B3-F08E-4BB4-B3F3-0E6B37C135AC}"/>
              </a:ext>
            </a:extLst>
          </p:cNvPr>
          <p:cNvSpPr txBox="1"/>
          <p:nvPr/>
        </p:nvSpPr>
        <p:spPr>
          <a:xfrm>
            <a:off x="5982389" y="2899419"/>
            <a:ext cx="3552890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데모 이전에는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수집에 집중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데모 이후에는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구현에 집중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66477" y="3136612"/>
            <a:ext cx="277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6327B9-1C6D-4783-80FA-153B9EF54BDA}"/>
              </a:ext>
            </a:extLst>
          </p:cNvPr>
          <p:cNvSpPr/>
          <p:nvPr/>
        </p:nvSpPr>
        <p:spPr>
          <a:xfrm>
            <a:off x="3440832" y="508518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8909A-2C0E-4493-8DF7-39EDEF2CF6EF}"/>
              </a:ext>
            </a:extLst>
          </p:cNvPr>
          <p:cNvSpPr/>
          <p:nvPr/>
        </p:nvSpPr>
        <p:spPr>
          <a:xfrm>
            <a:off x="3463354" y="654497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CEAA-83A1-4408-A835-BB10B6892B43}"/>
              </a:ext>
            </a:extLst>
          </p:cNvPr>
          <p:cNvSpPr txBox="1"/>
          <p:nvPr/>
        </p:nvSpPr>
        <p:spPr>
          <a:xfrm>
            <a:off x="4088904" y="477770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화장에 적용하면 어떨까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??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E67508D-7172-4A1E-B689-FC61A2BB6562}"/>
              </a:ext>
            </a:extLst>
          </p:cNvPr>
          <p:cNvSpPr/>
          <p:nvPr/>
        </p:nvSpPr>
        <p:spPr>
          <a:xfrm>
            <a:off x="776536" y="1484786"/>
            <a:ext cx="4752000" cy="4752526"/>
          </a:xfrm>
          <a:prstGeom prst="ellipse">
            <a:avLst/>
          </a:prstGeom>
          <a:solidFill>
            <a:schemeClr val="bg1"/>
          </a:solidFill>
          <a:ln>
            <a:solidFill>
              <a:srgbClr val="EAD0D1"/>
            </a:solidFill>
          </a:ln>
          <a:effectLst>
            <a:outerShdw blurRad="190500" dist="127000" dir="5400000" algn="t" rotWithShape="0">
              <a:srgbClr val="EAD0D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E07F3-570A-4732-9E22-9223D9ED51F6}"/>
              </a:ext>
            </a:extLst>
          </p:cNvPr>
          <p:cNvSpPr txBox="1"/>
          <p:nvPr/>
        </p:nvSpPr>
        <p:spPr>
          <a:xfrm>
            <a:off x="2562550" y="1189295"/>
            <a:ext cx="11657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816388-7738-4533-9916-A6C90CECF84A}"/>
              </a:ext>
            </a:extLst>
          </p:cNvPr>
          <p:cNvSpPr/>
          <p:nvPr/>
        </p:nvSpPr>
        <p:spPr>
          <a:xfrm>
            <a:off x="5817096" y="2401012"/>
            <a:ext cx="3741122" cy="27909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유통기한 관리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유투브 메이크업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</a:p>
        </p:txBody>
      </p:sp>
      <p:pic>
        <p:nvPicPr>
          <p:cNvPr id="34" name="Picture 10" descr="arrow icon에 대한 이미지 검색결과">
            <a:extLst>
              <a:ext uri="{FF2B5EF4-FFF2-40B4-BE49-F238E27FC236}">
                <a16:creationId xmlns:a16="http://schemas.microsoft.com/office/drawing/2014/main" id="{C5A4AEEB-1C96-46A8-AAB9-1F954B2F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smetic icon에 대한 이미지 검색결과">
            <a:extLst>
              <a:ext uri="{FF2B5EF4-FFF2-40B4-BE49-F238E27FC236}">
                <a16:creationId xmlns:a16="http://schemas.microsoft.com/office/drawing/2014/main" id="{B74EB82F-4197-425A-98E4-BFBCDBD3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76" y="3068960"/>
            <a:ext cx="1524694" cy="15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eup icon에 대한 이미지 검색결과">
            <a:extLst>
              <a:ext uri="{FF2B5EF4-FFF2-40B4-BE49-F238E27FC236}">
                <a16:creationId xmlns:a16="http://schemas.microsoft.com/office/drawing/2014/main" id="{6DA93154-0D99-476B-BC2E-91889AE6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67" y="3089917"/>
            <a:ext cx="1585093" cy="15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3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[ 1 ]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화장품 관리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2" descr="cosmetic icon에 대한 이미지 검색결과">
            <a:extLst>
              <a:ext uri="{FF2B5EF4-FFF2-40B4-BE49-F238E27FC236}">
                <a16:creationId xmlns:a16="http://schemas.microsoft.com/office/drawing/2014/main" id="{0DD25C46-96E8-4520-B8C6-F55A4617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78092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arcode icon에 대한 이미지 검색결과">
            <a:extLst>
              <a:ext uri="{FF2B5EF4-FFF2-40B4-BE49-F238E27FC236}">
                <a16:creationId xmlns:a16="http://schemas.microsoft.com/office/drawing/2014/main" id="{7A03AD28-B36A-4161-8F54-29012F0A4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4" b="20800"/>
          <a:stretch/>
        </p:blipFill>
        <p:spPr bwMode="auto">
          <a:xfrm>
            <a:off x="3399656" y="1700808"/>
            <a:ext cx="2057400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nd icon에 대한 이미지 검색결과">
            <a:extLst>
              <a:ext uri="{FF2B5EF4-FFF2-40B4-BE49-F238E27FC236}">
                <a16:creationId xmlns:a16="http://schemas.microsoft.com/office/drawing/2014/main" id="{8D0A9D85-DF40-4B51-898F-AB86BBE9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734" y="4329100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martphone icon에 대한 이미지 검색결과">
            <a:extLst>
              <a:ext uri="{FF2B5EF4-FFF2-40B4-BE49-F238E27FC236}">
                <a16:creationId xmlns:a16="http://schemas.microsoft.com/office/drawing/2014/main" id="{0773B20E-EE12-42AD-A89A-30B4E11C9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r="15037"/>
          <a:stretch/>
        </p:blipFill>
        <p:spPr bwMode="auto">
          <a:xfrm>
            <a:off x="5961112" y="1586761"/>
            <a:ext cx="3240360" cy="46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B54DE-6F59-4F2E-A657-14BE76EED2AB}"/>
              </a:ext>
            </a:extLst>
          </p:cNvPr>
          <p:cNvSpPr txBox="1"/>
          <p:nvPr/>
        </p:nvSpPr>
        <p:spPr>
          <a:xfrm>
            <a:off x="6889436" y="247273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: </a:t>
            </a:r>
            <a:r>
              <a:rPr lang="en-US" altLang="ko-KR" sz="16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yymmdd</a:t>
            </a:r>
            <a:endParaRPr lang="ko-KR" altLang="en-US" sz="1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Picture 10" descr="arrow icon에 대한 이미지 검색결과">
            <a:extLst>
              <a:ext uri="{FF2B5EF4-FFF2-40B4-BE49-F238E27FC236}">
                <a16:creationId xmlns:a16="http://schemas.microsoft.com/office/drawing/2014/main" id="{C8A80C03-2728-4B3D-B049-FD1B59D70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42" y="3607488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108" y="3591642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03165C-32BB-4F58-8435-3018A34871F5}"/>
              </a:ext>
            </a:extLst>
          </p:cNvPr>
          <p:cNvSpPr txBox="1"/>
          <p:nvPr/>
        </p:nvSpPr>
        <p:spPr>
          <a:xfrm>
            <a:off x="6889436" y="287442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B : </a:t>
            </a:r>
            <a:r>
              <a:rPr lang="en-US" altLang="ko-KR" sz="1600" b="1" dirty="0" err="1">
                <a:solidFill>
                  <a:srgbClr val="FF0000"/>
                </a:solidFill>
              </a:rPr>
              <a:t>yymmdd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6152" name="Picture 8" descr="bell icon에 대한 이미지 검색결과">
            <a:extLst>
              <a:ext uri="{FF2B5EF4-FFF2-40B4-BE49-F238E27FC236}">
                <a16:creationId xmlns:a16="http://schemas.microsoft.com/office/drawing/2014/main" id="{D46F97FF-1E27-4668-8C2C-5F31766E0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47" y="1134948"/>
            <a:ext cx="836712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76F275-A39E-460B-8E33-8AB113E365DC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4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40832" y="6506141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50" name="Picture 6" descr="smartphone icon에 대한 이미지 검색결과">
            <a:extLst>
              <a:ext uri="{FF2B5EF4-FFF2-40B4-BE49-F238E27FC236}">
                <a16:creationId xmlns:a16="http://schemas.microsoft.com/office/drawing/2014/main" id="{0773B20E-EE12-42AD-A89A-30B4E11C9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r="15037"/>
          <a:stretch/>
        </p:blipFill>
        <p:spPr bwMode="auto">
          <a:xfrm>
            <a:off x="344488" y="1586761"/>
            <a:ext cx="3240360" cy="46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B54DE-6F59-4F2E-A657-14BE76EED2AB}"/>
              </a:ext>
            </a:extLst>
          </p:cNvPr>
          <p:cNvSpPr txBox="1"/>
          <p:nvPr/>
        </p:nvSpPr>
        <p:spPr>
          <a:xfrm>
            <a:off x="1272812" y="2395531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27" y="3497483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03165C-32BB-4F58-8435-3018A34871F5}"/>
              </a:ext>
            </a:extLst>
          </p:cNvPr>
          <p:cNvSpPr txBox="1"/>
          <p:nvPr/>
        </p:nvSpPr>
        <p:spPr>
          <a:xfrm>
            <a:off x="1272812" y="2797221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B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B4594-3628-49BC-A22B-2C7C77ECA2A8}"/>
              </a:ext>
            </a:extLst>
          </p:cNvPr>
          <p:cNvSpPr txBox="1"/>
          <p:nvPr/>
        </p:nvSpPr>
        <p:spPr>
          <a:xfrm>
            <a:off x="1279224" y="3198911"/>
            <a:ext cx="1370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C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DC8DC0-DC43-4D8B-B670-EBD26883E75C}"/>
              </a:ext>
            </a:extLst>
          </p:cNvPr>
          <p:cNvSpPr txBox="1"/>
          <p:nvPr/>
        </p:nvSpPr>
        <p:spPr>
          <a:xfrm>
            <a:off x="1262393" y="3603183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334E9-A387-44AE-8A3B-D1F09F6A82B8}"/>
              </a:ext>
            </a:extLst>
          </p:cNvPr>
          <p:cNvSpPr txBox="1"/>
          <p:nvPr/>
        </p:nvSpPr>
        <p:spPr>
          <a:xfrm>
            <a:off x="1258385" y="4000554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E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218" name="Picture 2" descr="tv icon에 대한 이미지 검색결과">
            <a:extLst>
              <a:ext uri="{FF2B5EF4-FFF2-40B4-BE49-F238E27FC236}">
                <a16:creationId xmlns:a16="http://schemas.microsoft.com/office/drawing/2014/main" id="{1BD7920A-6B17-42AD-B505-67C9B407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77" y="1315411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v icon에 대한 이미지 검색결과">
            <a:extLst>
              <a:ext uri="{FF2B5EF4-FFF2-40B4-BE49-F238E27FC236}">
                <a16:creationId xmlns:a16="http://schemas.microsoft.com/office/drawing/2014/main" id="{5594F349-3916-4947-B884-96F95876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2600265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v icon에 대한 이미지 검색결과">
            <a:extLst>
              <a:ext uri="{FF2B5EF4-FFF2-40B4-BE49-F238E27FC236}">
                <a16:creationId xmlns:a16="http://schemas.microsoft.com/office/drawing/2014/main" id="{DD17115E-EE04-4635-8677-C2CDB7CB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29" y="4077756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79A64E-F1F3-4C7C-9B71-4EB05B130BBE}"/>
              </a:ext>
            </a:extLst>
          </p:cNvPr>
          <p:cNvSpPr txBox="1"/>
          <p:nvPr/>
        </p:nvSpPr>
        <p:spPr>
          <a:xfrm>
            <a:off x="5450744" y="2364753"/>
            <a:ext cx="1380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B C D E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721FD-2954-41F4-B283-F5534BDCB02B}"/>
              </a:ext>
            </a:extLst>
          </p:cNvPr>
          <p:cNvSpPr txBox="1"/>
          <p:nvPr/>
        </p:nvSpPr>
        <p:spPr>
          <a:xfrm>
            <a:off x="7859394" y="3649606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B C E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0C2A79-3CD1-41AF-B2C0-E2B500DE33F2}"/>
              </a:ext>
            </a:extLst>
          </p:cNvPr>
          <p:cNvSpPr txBox="1"/>
          <p:nvPr/>
        </p:nvSpPr>
        <p:spPr>
          <a:xfrm>
            <a:off x="5583045" y="5041559"/>
            <a:ext cx="899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BC63F-41C6-4EDC-9F39-4CBF2A5519D8}"/>
              </a:ext>
            </a:extLst>
          </p:cNvPr>
          <p:cNvSpPr txBox="1"/>
          <p:nvPr/>
        </p:nvSpPr>
        <p:spPr>
          <a:xfrm>
            <a:off x="293686" y="285127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45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[ 2 ]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추천</a:t>
            </a:r>
            <a:endParaRPr lang="en-US" altLang="ko-KR" sz="2400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50" name="Picture 6" descr="smartphone icon에 대한 이미지 검색결과">
            <a:extLst>
              <a:ext uri="{FF2B5EF4-FFF2-40B4-BE49-F238E27FC236}">
                <a16:creationId xmlns:a16="http://schemas.microsoft.com/office/drawing/2014/main" id="{0773B20E-EE12-42AD-A89A-30B4E11C9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r="15037"/>
          <a:stretch/>
        </p:blipFill>
        <p:spPr bwMode="auto">
          <a:xfrm>
            <a:off x="344488" y="1586761"/>
            <a:ext cx="3240360" cy="46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B54DE-6F59-4F2E-A657-14BE76EED2AB}"/>
              </a:ext>
            </a:extLst>
          </p:cNvPr>
          <p:cNvSpPr txBox="1"/>
          <p:nvPr/>
        </p:nvSpPr>
        <p:spPr>
          <a:xfrm>
            <a:off x="1272812" y="247273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27" y="3574685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03165C-32BB-4F58-8435-3018A34871F5}"/>
              </a:ext>
            </a:extLst>
          </p:cNvPr>
          <p:cNvSpPr txBox="1"/>
          <p:nvPr/>
        </p:nvSpPr>
        <p:spPr>
          <a:xfrm>
            <a:off x="1272812" y="287442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B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B4594-3628-49BC-A22B-2C7C77ECA2A8}"/>
              </a:ext>
            </a:extLst>
          </p:cNvPr>
          <p:cNvSpPr txBox="1"/>
          <p:nvPr/>
        </p:nvSpPr>
        <p:spPr>
          <a:xfrm>
            <a:off x="1279224" y="3276113"/>
            <a:ext cx="1370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C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DC8DC0-DC43-4D8B-B670-EBD26883E75C}"/>
              </a:ext>
            </a:extLst>
          </p:cNvPr>
          <p:cNvSpPr txBox="1"/>
          <p:nvPr/>
        </p:nvSpPr>
        <p:spPr>
          <a:xfrm>
            <a:off x="1262393" y="3680385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334E9-A387-44AE-8A3B-D1F09F6A82B8}"/>
              </a:ext>
            </a:extLst>
          </p:cNvPr>
          <p:cNvSpPr txBox="1"/>
          <p:nvPr/>
        </p:nvSpPr>
        <p:spPr>
          <a:xfrm>
            <a:off x="1258385" y="4077756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E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</a:rPr>
              <a:t>yymmdd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218" name="Picture 2" descr="tv icon에 대한 이미지 검색결과">
            <a:extLst>
              <a:ext uri="{FF2B5EF4-FFF2-40B4-BE49-F238E27FC236}">
                <a16:creationId xmlns:a16="http://schemas.microsoft.com/office/drawing/2014/main" id="{1BD7920A-6B17-42AD-B505-67C9B407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77" y="1392613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v icon에 대한 이미지 검색결과">
            <a:extLst>
              <a:ext uri="{FF2B5EF4-FFF2-40B4-BE49-F238E27FC236}">
                <a16:creationId xmlns:a16="http://schemas.microsoft.com/office/drawing/2014/main" id="{5594F349-3916-4947-B884-96F95876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2600265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v icon에 대한 이미지 검색결과">
            <a:extLst>
              <a:ext uri="{FF2B5EF4-FFF2-40B4-BE49-F238E27FC236}">
                <a16:creationId xmlns:a16="http://schemas.microsoft.com/office/drawing/2014/main" id="{DD17115E-EE04-4635-8677-C2CDB7CB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29" y="4077756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79A64E-F1F3-4C7C-9B71-4EB05B130BBE}"/>
              </a:ext>
            </a:extLst>
          </p:cNvPr>
          <p:cNvSpPr txBox="1"/>
          <p:nvPr/>
        </p:nvSpPr>
        <p:spPr>
          <a:xfrm>
            <a:off x="5691194" y="2441955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721FD-2954-41F4-B283-F5534BDCB02B}"/>
              </a:ext>
            </a:extLst>
          </p:cNvPr>
          <p:cNvSpPr txBox="1"/>
          <p:nvPr/>
        </p:nvSpPr>
        <p:spPr>
          <a:xfrm>
            <a:off x="7959581" y="3649606"/>
            <a:ext cx="899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C D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0C2A79-3CD1-41AF-B2C0-E2B500DE33F2}"/>
              </a:ext>
            </a:extLst>
          </p:cNvPr>
          <p:cNvSpPr txBox="1"/>
          <p:nvPr/>
        </p:nvSpPr>
        <p:spPr>
          <a:xfrm>
            <a:off x="5597472" y="5118761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 D </a:t>
            </a:r>
            <a:r>
              <a:rPr lang="en-US" altLang="ko-KR" b="1" dirty="0">
                <a:solidFill>
                  <a:srgbClr val="FF0000"/>
                </a:solidFill>
              </a:rPr>
              <a:t>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42" name="Picture 2" descr="check icon에 대한 이미지 검색결과">
            <a:extLst>
              <a:ext uri="{FF2B5EF4-FFF2-40B4-BE49-F238E27FC236}">
                <a16:creationId xmlns:a16="http://schemas.microsoft.com/office/drawing/2014/main" id="{EF00ED07-826A-4D06-80AD-25B934DDA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050145" y="2496169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heck icon에 대한 이미지 검색결과">
            <a:extLst>
              <a:ext uri="{FF2B5EF4-FFF2-40B4-BE49-F238E27FC236}">
                <a16:creationId xmlns:a16="http://schemas.microsoft.com/office/drawing/2014/main" id="{D1491861-2BAF-46FB-AD58-C3A520278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050145" y="3701434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heck icon에 대한 이미지 검색결과">
            <a:extLst>
              <a:ext uri="{FF2B5EF4-FFF2-40B4-BE49-F238E27FC236}">
                <a16:creationId xmlns:a16="http://schemas.microsoft.com/office/drawing/2014/main" id="{17FA4B21-27CF-4D73-A84F-B8BB5E8B4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22741" r="27617" b="32444"/>
          <a:stretch/>
        </p:blipFill>
        <p:spPr bwMode="auto">
          <a:xfrm>
            <a:off x="1050145" y="3293317"/>
            <a:ext cx="257546" cy="2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B8C931-E6C3-44CF-A28D-14B757F7785A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48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[ 3 ]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 후기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</a:p>
        </p:txBody>
      </p:sp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470" y="3574683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v icon에 대한 이미지 검색결과">
            <a:extLst>
              <a:ext uri="{FF2B5EF4-FFF2-40B4-BE49-F238E27FC236}">
                <a16:creationId xmlns:a16="http://schemas.microsoft.com/office/drawing/2014/main" id="{1BD7920A-6B17-42AD-B505-67C9B407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11" y="2564904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keup icon에 대한 이미지 검색결과">
            <a:extLst>
              <a:ext uri="{FF2B5EF4-FFF2-40B4-BE49-F238E27FC236}">
                <a16:creationId xmlns:a16="http://schemas.microsoft.com/office/drawing/2014/main" id="{98265DA9-CD72-487F-B338-272E61C8A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56" y="2782135"/>
            <a:ext cx="2135047" cy="2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arrow icon에 대한 이미지 검색결과">
            <a:extLst>
              <a:ext uri="{FF2B5EF4-FFF2-40B4-BE49-F238E27FC236}">
                <a16:creationId xmlns:a16="http://schemas.microsoft.com/office/drawing/2014/main" id="{7F7DE91F-E415-48DC-B671-C9C1865A6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847" y="3560071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estion mark에 대한 이미지 검색결과">
            <a:extLst>
              <a:ext uri="{FF2B5EF4-FFF2-40B4-BE49-F238E27FC236}">
                <a16:creationId xmlns:a16="http://schemas.microsoft.com/office/drawing/2014/main" id="{E22159C6-73C9-4F22-9C78-58A9913E1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877" y="2548929"/>
            <a:ext cx="2217242" cy="246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C5B172-931D-496A-8ACD-22D608C8A96C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1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[ 3 ]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후기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SNS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6B17B2-1E15-4278-AB4C-2B5BFDF371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562" y="1284944"/>
            <a:ext cx="2318022" cy="2376264"/>
          </a:xfrm>
          <a:prstGeom prst="rect">
            <a:avLst/>
          </a:prstGeom>
        </p:spPr>
      </p:pic>
      <p:pic>
        <p:nvPicPr>
          <p:cNvPr id="14338" name="Picture 2" descr="social network icon에 대한 이미지 검색결과">
            <a:extLst>
              <a:ext uri="{FF2B5EF4-FFF2-40B4-BE49-F238E27FC236}">
                <a16:creationId xmlns:a16="http://schemas.microsoft.com/office/drawing/2014/main" id="{FB124C0F-E3A7-4552-A7B2-12E789B2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64" y="3880586"/>
            <a:ext cx="2365530" cy="23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lus icon에 대한 이미지 검색결과">
            <a:extLst>
              <a:ext uri="{FF2B5EF4-FFF2-40B4-BE49-F238E27FC236}">
                <a16:creationId xmlns:a16="http://schemas.microsoft.com/office/drawing/2014/main" id="{3F5B1826-B294-4D24-AFB8-92137EAF1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43" y="3458551"/>
            <a:ext cx="782216" cy="7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ustomization icon에 대한 이미지 검색결과">
            <a:extLst>
              <a:ext uri="{FF2B5EF4-FFF2-40B4-BE49-F238E27FC236}">
                <a16:creationId xmlns:a16="http://schemas.microsoft.com/office/drawing/2014/main" id="{22A0787F-2805-4DFD-A088-47EA85DD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31" y="246301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85E4CB-845D-42B2-A872-A9449CA4B7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94" t="6958" r="11846" b="9123"/>
          <a:stretch/>
        </p:blipFill>
        <p:spPr>
          <a:xfrm flipH="1">
            <a:off x="424746" y="2780928"/>
            <a:ext cx="2105628" cy="2199317"/>
          </a:xfrm>
          <a:prstGeom prst="rect">
            <a:avLst/>
          </a:prstGeom>
        </p:spPr>
      </p:pic>
      <p:pic>
        <p:nvPicPr>
          <p:cNvPr id="13" name="Picture 10" descr="arrow icon에 대한 이미지 검색결과">
            <a:extLst>
              <a:ext uri="{FF2B5EF4-FFF2-40B4-BE49-F238E27FC236}">
                <a16:creationId xmlns:a16="http://schemas.microsoft.com/office/drawing/2014/main" id="{CEE6C4EB-29FE-4531-9F55-EF4C801C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88" y="3605609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0297BC-96E6-4921-AF44-59F0CFFEE8C3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45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5F930-3CA7-404E-845C-59959BBE5A14}"/>
              </a:ext>
            </a:extLst>
          </p:cNvPr>
          <p:cNvSpPr/>
          <p:nvPr/>
        </p:nvSpPr>
        <p:spPr>
          <a:xfrm>
            <a:off x="3469377" y="6512994"/>
            <a:ext cx="2736304" cy="288032"/>
          </a:xfrm>
          <a:prstGeom prst="rect">
            <a:avLst/>
          </a:prstGeom>
          <a:solidFill>
            <a:srgbClr val="EA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4353E-2D1D-41E5-9096-C22B70B8D1B5}"/>
              </a:ext>
            </a:extLst>
          </p:cNvPr>
          <p:cNvSpPr txBox="1"/>
          <p:nvPr/>
        </p:nvSpPr>
        <p:spPr>
          <a:xfrm>
            <a:off x="4088904" y="476672"/>
            <a:ext cx="58170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[ 3 ] </a:t>
            </a:r>
            <a:r>
              <a:rPr lang="ko-KR" altLang="en-US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메이크업 후기 </a:t>
            </a:r>
            <a:r>
              <a:rPr lang="en-US" altLang="ko-KR" sz="24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SNS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0BB815-B1E5-4112-A044-1E926339E1E4}"/>
              </a:ext>
            </a:extLst>
          </p:cNvPr>
          <p:cNvGrpSpPr/>
          <p:nvPr/>
        </p:nvGrpSpPr>
        <p:grpSpPr>
          <a:xfrm>
            <a:off x="2251488" y="2046606"/>
            <a:ext cx="2376264" cy="3096344"/>
            <a:chOff x="200472" y="2348880"/>
            <a:chExt cx="2376264" cy="309634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C2436D8-7B9E-4DBA-9B7D-28E067119698}"/>
                </a:ext>
              </a:extLst>
            </p:cNvPr>
            <p:cNvGrpSpPr/>
            <p:nvPr/>
          </p:nvGrpSpPr>
          <p:grpSpPr>
            <a:xfrm>
              <a:off x="200472" y="2348880"/>
              <a:ext cx="2376264" cy="3096344"/>
              <a:chOff x="3512840" y="2348880"/>
              <a:chExt cx="2376264" cy="3096344"/>
            </a:xfrm>
          </p:grpSpPr>
          <p:pic>
            <p:nvPicPr>
              <p:cNvPr id="17" name="Picture 4" descr="comment icon에 대한 이미지 검색결과">
                <a:extLst>
                  <a:ext uri="{FF2B5EF4-FFF2-40B4-BE49-F238E27FC236}">
                    <a16:creationId xmlns:a16="http://schemas.microsoft.com/office/drawing/2014/main" id="{3A16A39E-9857-49B6-9A59-4318DF177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24" t="7749" r="26328" b="8950"/>
              <a:stretch/>
            </p:blipFill>
            <p:spPr bwMode="auto">
              <a:xfrm>
                <a:off x="3512840" y="2348880"/>
                <a:ext cx="2376264" cy="309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01EB268-3455-424C-829B-FAABEEE45AAE}"/>
                  </a:ext>
                </a:extLst>
              </p:cNvPr>
              <p:cNvSpPr/>
              <p:nvPr/>
            </p:nvSpPr>
            <p:spPr>
              <a:xfrm>
                <a:off x="3670778" y="2576852"/>
                <a:ext cx="72008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Vladimir Script" panose="03050402040407070305" pitchFamily="66" charset="0"/>
                  </a:rPr>
                  <a:t>B4M</a:t>
                </a:r>
                <a:endParaRPr lang="ko-KR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Vladimir Script" panose="03050402040407070305" pitchFamily="66" charset="0"/>
                </a:endParaRPr>
              </a:p>
            </p:txBody>
          </p:sp>
        </p:grpSp>
        <p:pic>
          <p:nvPicPr>
            <p:cNvPr id="19" name="Picture 2" descr="tv icon에 대한 이미지 검색결과">
              <a:extLst>
                <a:ext uri="{FF2B5EF4-FFF2-40B4-BE49-F238E27FC236}">
                  <a16:creationId xmlns:a16="http://schemas.microsoft.com/office/drawing/2014/main" id="{80457DD2-BE2B-489E-986F-30C7C89D6DA5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14" y="3083202"/>
              <a:ext cx="1821406" cy="1281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  <p:pic>
        <p:nvPicPr>
          <p:cNvPr id="15362" name="Picture 2" descr="selfie icon에 대한 이미지 검색결과">
            <a:extLst>
              <a:ext uri="{FF2B5EF4-FFF2-40B4-BE49-F238E27FC236}">
                <a16:creationId xmlns:a16="http://schemas.microsoft.com/office/drawing/2014/main" id="{036BE70A-2B18-4E28-84E3-D747621B4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4986" r="16775" b="14443"/>
          <a:stretch/>
        </p:blipFill>
        <p:spPr bwMode="auto">
          <a:xfrm>
            <a:off x="200472" y="4177963"/>
            <a:ext cx="1515019" cy="19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arrow icon에 대한 이미지 검색결과">
            <a:extLst>
              <a:ext uri="{FF2B5EF4-FFF2-40B4-BE49-F238E27FC236}">
                <a16:creationId xmlns:a16="http://schemas.microsoft.com/office/drawing/2014/main" id="{FCE6D9C8-CDE6-4EAD-8FA9-6A7FFBCB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8134">
            <a:off x="1605872" y="4719591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DF4A7DC-DB38-40C4-AA60-589F7E64328D}"/>
              </a:ext>
            </a:extLst>
          </p:cNvPr>
          <p:cNvGrpSpPr/>
          <p:nvPr/>
        </p:nvGrpSpPr>
        <p:grpSpPr>
          <a:xfrm>
            <a:off x="6393159" y="1308523"/>
            <a:ext cx="2376264" cy="4572510"/>
            <a:chOff x="6393160" y="1570903"/>
            <a:chExt cx="2376264" cy="45725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700892-6450-4E48-9298-C7A68C67AC29}"/>
                </a:ext>
              </a:extLst>
            </p:cNvPr>
            <p:cNvGrpSpPr/>
            <p:nvPr/>
          </p:nvGrpSpPr>
          <p:grpSpPr>
            <a:xfrm>
              <a:off x="6393160" y="1570903"/>
              <a:ext cx="2376264" cy="4572510"/>
              <a:chOff x="6033120" y="1340768"/>
              <a:chExt cx="2376264" cy="45725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0A257B2-E3D3-4D1E-A142-C1410FE1E225}"/>
                  </a:ext>
                </a:extLst>
              </p:cNvPr>
              <p:cNvGrpSpPr/>
              <p:nvPr/>
            </p:nvGrpSpPr>
            <p:grpSpPr>
              <a:xfrm>
                <a:off x="6033120" y="1340768"/>
                <a:ext cx="2376264" cy="3096344"/>
                <a:chOff x="3512840" y="2348880"/>
                <a:chExt cx="2376264" cy="3096344"/>
              </a:xfrm>
            </p:grpSpPr>
            <p:pic>
              <p:nvPicPr>
                <p:cNvPr id="25" name="Picture 4" descr="comment icon에 대한 이미지 검색결과">
                  <a:extLst>
                    <a:ext uri="{FF2B5EF4-FFF2-40B4-BE49-F238E27FC236}">
                      <a16:creationId xmlns:a16="http://schemas.microsoft.com/office/drawing/2014/main" id="{DC667881-E1BC-43E8-822B-45D1EB071B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24" t="7749" r="26328" b="8950"/>
                <a:stretch/>
              </p:blipFill>
              <p:spPr bwMode="auto">
                <a:xfrm>
                  <a:off x="3512840" y="2348880"/>
                  <a:ext cx="2376264" cy="3096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CF343BA5-BA53-45FB-838F-46F444CB4360}"/>
                    </a:ext>
                  </a:extLst>
                </p:cNvPr>
                <p:cNvSpPr/>
                <p:nvPr/>
              </p:nvSpPr>
              <p:spPr>
                <a:xfrm>
                  <a:off x="3670778" y="2576852"/>
                  <a:ext cx="720080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Vladimir Script" panose="03050402040407070305" pitchFamily="66" charset="0"/>
                    </a:rPr>
                    <a:t>B4M</a:t>
                  </a:r>
                  <a:endParaRPr lang="ko-KR" altLang="en-US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Vladimir Script" panose="03050402040407070305" pitchFamily="66" charset="0"/>
                  </a:endParaRPr>
                </a:p>
              </p:txBody>
            </p:sp>
          </p:grpSp>
          <p:pic>
            <p:nvPicPr>
              <p:cNvPr id="28" name="Picture 4" descr="comment icon에 대한 이미지 검색결과">
                <a:extLst>
                  <a:ext uri="{FF2B5EF4-FFF2-40B4-BE49-F238E27FC236}">
                    <a16:creationId xmlns:a16="http://schemas.microsoft.com/office/drawing/2014/main" id="{51463CBB-4DDA-4539-9044-130899B706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24" t="85238" r="26328" b="8950"/>
              <a:stretch/>
            </p:blipFill>
            <p:spPr bwMode="auto">
              <a:xfrm>
                <a:off x="6033120" y="5697254"/>
                <a:ext cx="2376264" cy="216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comment icon에 대한 이미지 검색결과">
                <a:extLst>
                  <a:ext uri="{FF2B5EF4-FFF2-40B4-BE49-F238E27FC236}">
                    <a16:creationId xmlns:a16="http://schemas.microsoft.com/office/drawing/2014/main" id="{E724B639-7FD0-4907-B245-15A26CB62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24" t="85238" r="26328" b="10566"/>
              <a:stretch/>
            </p:blipFill>
            <p:spPr bwMode="auto">
              <a:xfrm>
                <a:off x="6033120" y="1988840"/>
                <a:ext cx="2376264" cy="3710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364" name="Picture 4" descr="news feed icon에 대한 이미지 검색결과">
              <a:extLst>
                <a:ext uri="{FF2B5EF4-FFF2-40B4-BE49-F238E27FC236}">
                  <a16:creationId xmlns:a16="http://schemas.microsoft.com/office/drawing/2014/main" id="{39A4850D-E8F9-4CE2-A485-260DE28185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>
              <a:off x="6752900" y="2311780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news feed icon에 대한 이미지 검색결과">
              <a:extLst>
                <a:ext uri="{FF2B5EF4-FFF2-40B4-BE49-F238E27FC236}">
                  <a16:creationId xmlns:a16="http://schemas.microsoft.com/office/drawing/2014/main" id="{F2FC8BB4-8316-46EA-AB5F-A024EF2A3D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 flipH="1">
              <a:off x="6748289" y="3031009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news feed icon에 대한 이미지 검색결과">
              <a:extLst>
                <a:ext uri="{FF2B5EF4-FFF2-40B4-BE49-F238E27FC236}">
                  <a16:creationId xmlns:a16="http://schemas.microsoft.com/office/drawing/2014/main" id="{949CEBA7-8720-4EAE-BE76-D6AD1684D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>
              <a:off x="6747747" y="3756108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news feed icon에 대한 이미지 검색결과">
              <a:extLst>
                <a:ext uri="{FF2B5EF4-FFF2-40B4-BE49-F238E27FC236}">
                  <a16:creationId xmlns:a16="http://schemas.microsoft.com/office/drawing/2014/main" id="{B7CF3674-6782-4480-B4A8-A9F9442175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 flipH="1">
              <a:off x="6743136" y="4475337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news feed icon에 대한 이미지 검색결과">
              <a:extLst>
                <a:ext uri="{FF2B5EF4-FFF2-40B4-BE49-F238E27FC236}">
                  <a16:creationId xmlns:a16="http://schemas.microsoft.com/office/drawing/2014/main" id="{9278132A-0797-4E1C-AF08-52BD2B1EC4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7" t="23540" r="12200" b="50000"/>
            <a:stretch/>
          </p:blipFill>
          <p:spPr bwMode="auto">
            <a:xfrm>
              <a:off x="6762531" y="5191829"/>
              <a:ext cx="1666005" cy="61316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10" descr="arrow icon에 대한 이미지 검색결과">
            <a:extLst>
              <a:ext uri="{FF2B5EF4-FFF2-40B4-BE49-F238E27FC236}">
                <a16:creationId xmlns:a16="http://schemas.microsoft.com/office/drawing/2014/main" id="{459ECD72-ABD8-4FFE-A050-DCD832AFA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479" y="3481131"/>
            <a:ext cx="549953" cy="5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9C187F-D461-4139-938D-B0DC28F7365C}"/>
              </a:ext>
            </a:extLst>
          </p:cNvPr>
          <p:cNvSpPr txBox="1"/>
          <p:nvPr/>
        </p:nvSpPr>
        <p:spPr>
          <a:xfrm>
            <a:off x="2030413" y="5859500"/>
            <a:ext cx="281841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방식으로 사진 등록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1BCD0F-918E-4D7D-A2CB-ACE4E4B270F6}"/>
              </a:ext>
            </a:extLst>
          </p:cNvPr>
          <p:cNvSpPr txBox="1"/>
          <p:nvPr/>
        </p:nvSpPr>
        <p:spPr>
          <a:xfrm>
            <a:off x="5939400" y="5870631"/>
            <a:ext cx="331226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탭에서 친구의 사진 열람</a:t>
            </a:r>
            <a:endParaRPr lang="en-US" altLang="ko-KR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DE4076-23F6-4A21-B611-6594A8C17C5F}"/>
              </a:ext>
            </a:extLst>
          </p:cNvPr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소개</a:t>
            </a:r>
            <a:endParaRPr lang="en-US" altLang="ko-KR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20000"/>
              <a:lumOff val="80000"/>
            </a:schemeClr>
          </a:solidFill>
          <a:headEnd type="diamond" w="med" len="med"/>
          <a:tailEnd type="diamond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3670</TotalTime>
  <Words>1522</Words>
  <Application>Microsoft Office PowerPoint</Application>
  <PresentationFormat>A4 용지(210x297mm)</PresentationFormat>
  <Paragraphs>230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Vladimir Script</vt:lpstr>
      <vt:lpstr>나눔스퀘어라운드 ExtraBold</vt:lpstr>
      <vt:lpstr>맑은 고딕</vt:lpstr>
      <vt:lpstr>Arial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Kim JeongBin</cp:lastModifiedBy>
  <cp:revision>162</cp:revision>
  <dcterms:created xsi:type="dcterms:W3CDTF">2014-08-30T22:01:36Z</dcterms:created>
  <dcterms:modified xsi:type="dcterms:W3CDTF">2019-10-05T07:25:15Z</dcterms:modified>
</cp:coreProperties>
</file>